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7" r:id="rId3"/>
    <p:sldId id="258" r:id="rId4"/>
    <p:sldId id="281" r:id="rId5"/>
    <p:sldId id="262" r:id="rId6"/>
    <p:sldId id="270" r:id="rId7"/>
    <p:sldId id="283" r:id="rId8"/>
    <p:sldId id="275" r:id="rId9"/>
    <p:sldId id="276" r:id="rId10"/>
    <p:sldId id="288" r:id="rId11"/>
    <p:sldId id="280" r:id="rId12"/>
    <p:sldId id="286" r:id="rId13"/>
    <p:sldId id="273" r:id="rId14"/>
    <p:sldId id="278" r:id="rId15"/>
    <p:sldId id="294" r:id="rId16"/>
    <p:sldId id="289" r:id="rId17"/>
    <p:sldId id="290" r:id="rId18"/>
    <p:sldId id="291" r:id="rId19"/>
    <p:sldId id="292" r:id="rId20"/>
    <p:sldId id="293" r:id="rId21"/>
    <p:sldId id="271" r:id="rId22"/>
    <p:sldId id="285" r:id="rId23"/>
  </p:sldIdLst>
  <p:sldSz cx="12192000" cy="6858000"/>
  <p:notesSz cx="9236075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25" autoAdjust="0"/>
    <p:restoredTop sz="77738" autoAdjust="0"/>
  </p:normalViewPr>
  <p:slideViewPr>
    <p:cSldViewPr snapToGrid="0">
      <p:cViewPr varScale="1">
        <p:scale>
          <a:sx n="76" d="100"/>
          <a:sy n="76" d="100"/>
        </p:scale>
        <p:origin x="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2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2402" y="0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926" y="3373439"/>
            <a:ext cx="7388224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9564"/>
            <a:ext cx="4002088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2402" y="6659564"/>
            <a:ext cx="4002088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culture/film/11542992/A-Little-Chaos-who-was-Andre-Le-Not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Matt Dowle story – can you make a u turn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3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8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Says </a:t>
            </a:r>
            <a:r>
              <a:rPr lang="fr-FR" sz="1200" dirty="0"/>
              <a:t>André Le Nôtre, King Louis </a:t>
            </a:r>
            <a:r>
              <a:rPr lang="fr-FR" sz="1200" dirty="0" err="1"/>
              <a:t>XIV’s</a:t>
            </a:r>
            <a:r>
              <a:rPr lang="fr-FR" sz="1200" dirty="0"/>
              <a:t> </a:t>
            </a:r>
            <a:r>
              <a:rPr lang="fr-FR" sz="1200" dirty="0" err="1"/>
              <a:t>landscaper</a:t>
            </a:r>
            <a:r>
              <a:rPr lang="fr-FR" sz="1200" dirty="0"/>
              <a:t> of Versailles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9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Says </a:t>
            </a:r>
            <a:r>
              <a:rPr lang="fr-FR" sz="1200" dirty="0"/>
              <a:t>André Le Nôtre, King Louis </a:t>
            </a:r>
            <a:r>
              <a:rPr lang="fr-FR" sz="1200" dirty="0" err="1"/>
              <a:t>XIV’s</a:t>
            </a:r>
            <a:r>
              <a:rPr lang="fr-FR" sz="1200" dirty="0"/>
              <a:t> </a:t>
            </a:r>
            <a:r>
              <a:rPr lang="fr-FR" sz="1200" dirty="0" err="1"/>
              <a:t>landscaper</a:t>
            </a:r>
            <a:r>
              <a:rPr lang="fr-FR" sz="1200" dirty="0"/>
              <a:t> of Versailles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says the fictional Sabine de Barra, protégé of </a:t>
            </a:r>
            <a:r>
              <a:rPr lang="fr-FR" sz="1200" dirty="0"/>
              <a:t>André Le Nôtre, King Louis </a:t>
            </a:r>
            <a:r>
              <a:rPr lang="fr-FR" sz="1200" dirty="0" err="1"/>
              <a:t>XIV’s</a:t>
            </a:r>
            <a:r>
              <a:rPr lang="fr-FR" sz="1200" dirty="0"/>
              <a:t> </a:t>
            </a:r>
            <a:r>
              <a:rPr lang="fr-FR" sz="1200" dirty="0" err="1"/>
              <a:t>landscaper</a:t>
            </a:r>
            <a:r>
              <a:rPr lang="fr-FR" sz="1200" dirty="0"/>
              <a:t> of Versailles </a:t>
            </a:r>
            <a:r>
              <a:rPr lang="en-US" sz="1200" dirty="0"/>
              <a:t>Salle de Bal at Versailles</a:t>
            </a:r>
          </a:p>
          <a:p>
            <a:r>
              <a:rPr lang="en-US" dirty="0"/>
              <a:t>A Little Chaos</a:t>
            </a:r>
          </a:p>
          <a:p>
            <a:r>
              <a:rPr lang="en-US" dirty="0"/>
              <a:t>A couple of years ago, average reviews (44% rotten tomatoes)</a:t>
            </a:r>
          </a:p>
          <a:p>
            <a:r>
              <a:rPr lang="en-US" dirty="0"/>
              <a:t>A story about the Gardens of Versailles</a:t>
            </a:r>
          </a:p>
          <a:p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r>
              <a:rPr lang="en-US" dirty="0">
                <a:hlinkClick r:id="rId3"/>
              </a:rPr>
              <a:t>http://www.telegraph.co.uk/culture/film/11542992/A-Little-Chaos-who-was-Andre-Le-Notre.html</a:t>
            </a:r>
            <a:endParaRPr lang="en-US" dirty="0"/>
          </a:p>
          <a:p>
            <a:r>
              <a:rPr lang="en-US" dirty="0"/>
              <a:t>When Louis ennobled him in 1675, he was asked what he would like on his coat of arms. He replied: "Three snails and a head of cabbage - but I must not forget my spade, for it is due to my spade that I am the recipient of all the kindness with which your Majesty </a:t>
            </a:r>
            <a:r>
              <a:rPr lang="en-US" dirty="0" err="1"/>
              <a:t>honours</a:t>
            </a:r>
            <a:r>
              <a:rPr lang="en-US" dirty="0"/>
              <a:t> me."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http://www.merriam-webster.com/dictionary/tool</a:t>
            </a:r>
            <a:r>
              <a:rPr lang="en-US" sz="1200" dirty="0"/>
              <a:t> for first two</a:t>
            </a:r>
          </a:p>
          <a:p>
            <a:r>
              <a:rPr lang="en-US" sz="1200" dirty="0"/>
              <a:t>http://www.urbandictionary.com/define.php?term=tool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3400" dirty="0"/>
              <a:t>Sometimes so for stochastic analysis too</a:t>
            </a:r>
          </a:p>
          <a:p>
            <a:pPr lvl="1"/>
            <a:r>
              <a:rPr lang="en-US" sz="3400" dirty="0"/>
              <a:t>Example: Emmanuel Bardis’ Mack Method spreadsheet vs. </a:t>
            </a:r>
            <a:r>
              <a:rPr lang="en-US" sz="3400" dirty="0" err="1"/>
              <a:t>ChainLadder</a:t>
            </a:r>
            <a:r>
              <a:rPr lang="en-US" sz="3400" dirty="0"/>
              <a:t> package’s </a:t>
            </a:r>
            <a:r>
              <a:rPr lang="en-US" sz="3400" dirty="0" err="1"/>
              <a:t>MackChainLadder</a:t>
            </a:r>
            <a:endParaRPr lang="en-US" sz="3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(Matt Dowle story – can you make a u turn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7/7/2016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The R environment and the Three C’s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46331"/>
          </a:xfrm>
        </p:spPr>
        <p:txBody>
          <a:bodyPr>
            <a:spAutoFit/>
          </a:bodyPr>
          <a:lstStyle/>
          <a:p>
            <a:r>
              <a:rPr lang="en-US" sz="3600" dirty="0"/>
              <a:t>Persuasive Advice for Senior Management</a:t>
            </a:r>
          </a:p>
        </p:txBody>
      </p:sp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Sabine de Barra advises the 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2222287"/>
            <a:ext cx="3006668" cy="3636511"/>
          </a:xfrm>
        </p:spPr>
        <p:txBody>
          <a:bodyPr>
            <a:normAutofit/>
          </a:bodyPr>
          <a:lstStyle/>
          <a:p>
            <a:r>
              <a:rPr lang="en-US" sz="2800" dirty="0"/>
              <a:t>Delivered as an allegory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40" y="1463334"/>
            <a:ext cx="7685092" cy="4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1501629"/>
            <a:ext cx="10554574" cy="45333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Are you confident that …</a:t>
            </a:r>
          </a:p>
          <a:p>
            <a:pPr lvl="1"/>
            <a:r>
              <a:rPr lang="en-US" sz="2000" dirty="0"/>
              <a:t>Your calculations are correct?</a:t>
            </a:r>
          </a:p>
          <a:p>
            <a:pPr lvl="2"/>
            <a:r>
              <a:rPr lang="en-US" sz="1800" dirty="0"/>
              <a:t>Spreadsheet formula bust</a:t>
            </a:r>
          </a:p>
          <a:p>
            <a:pPr lvl="3"/>
            <a:r>
              <a:rPr lang="en-US" sz="1600" dirty="0"/>
              <a:t>Tech checkers</a:t>
            </a:r>
          </a:p>
          <a:p>
            <a:pPr lvl="2"/>
            <a:r>
              <a:rPr lang="en-US" sz="1800" dirty="0"/>
              <a:t>Program bug</a:t>
            </a:r>
          </a:p>
          <a:p>
            <a:pPr lvl="3"/>
            <a:r>
              <a:rPr lang="en-US" sz="1600" dirty="0"/>
              <a:t>Unit tests</a:t>
            </a:r>
          </a:p>
          <a:p>
            <a:pPr lvl="1"/>
            <a:r>
              <a:rPr lang="en-US" sz="2000" dirty="0"/>
              <a:t>Your data is correct?</a:t>
            </a:r>
          </a:p>
          <a:p>
            <a:pPr lvl="2"/>
            <a:r>
              <a:rPr lang="en-US" sz="1800" dirty="0"/>
              <a:t>Clean data is highly rewarding</a:t>
            </a:r>
          </a:p>
          <a:p>
            <a:pPr lvl="2"/>
            <a:r>
              <a:rPr lang="en-US" sz="1800" dirty="0"/>
              <a:t>Subject matter expertise</a:t>
            </a:r>
          </a:p>
          <a:p>
            <a:pPr lvl="1"/>
            <a:r>
              <a:rPr lang="en-US" sz="2000" dirty="0"/>
              <a:t>Your results are correct?</a:t>
            </a:r>
          </a:p>
          <a:p>
            <a:pPr lvl="2"/>
            <a:r>
              <a:rPr lang="en-US" sz="1800" dirty="0"/>
              <a:t>Peer review</a:t>
            </a:r>
          </a:p>
          <a:p>
            <a:pPr lvl="2"/>
            <a:r>
              <a:rPr lang="en-US" sz="1800" dirty="0"/>
              <a:t>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86" y="1914822"/>
            <a:ext cx="4718692" cy="31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Confidence: data quality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350628"/>
            <a:ext cx="10554574" cy="4756557"/>
          </a:xfrm>
        </p:spPr>
        <p:txBody>
          <a:bodyPr>
            <a:normAutofit/>
          </a:bodyPr>
          <a:lstStyle/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w &lt;- which(duplicated(</a:t>
            </a:r>
            <a:r>
              <a:rPr lang="en-US" dirty="0" err="1"/>
              <a:t>policy_id</a:t>
            </a:r>
            <a:r>
              <a:rPr lang="en-US" dirty="0"/>
              <a:t>))</a:t>
            </a:r>
          </a:p>
          <a:p>
            <a:pPr lvl="1"/>
            <a:r>
              <a:rPr lang="en-US" dirty="0"/>
              <a:t>w &lt;- which(</a:t>
            </a:r>
            <a:r>
              <a:rPr lang="en-US" dirty="0" err="1"/>
              <a:t>policyExpirationDate</a:t>
            </a:r>
            <a:r>
              <a:rPr lang="en-US" dirty="0"/>
              <a:t> &lt;= </a:t>
            </a:r>
            <a:r>
              <a:rPr lang="en-US" dirty="0" err="1"/>
              <a:t>policyEffectiveDate</a:t>
            </a:r>
            <a:r>
              <a:rPr lang="en-US" dirty="0"/>
              <a:t>)</a:t>
            </a:r>
          </a:p>
          <a:p>
            <a:r>
              <a:rPr lang="en-US" dirty="0"/>
              <a:t>Claims</a:t>
            </a:r>
          </a:p>
          <a:p>
            <a:pPr lvl="1"/>
            <a:r>
              <a:rPr lang="en-US" dirty="0"/>
              <a:t>w &lt;- which(duplicated(</a:t>
            </a:r>
            <a:r>
              <a:rPr lang="en-US" dirty="0" err="1"/>
              <a:t>claim_id</a:t>
            </a:r>
            <a:r>
              <a:rPr lang="en-US" dirty="0"/>
              <a:t>)</a:t>
            </a:r>
          </a:p>
          <a:p>
            <a:r>
              <a:rPr lang="en-US" dirty="0"/>
              <a:t>Policies and Claims</a:t>
            </a:r>
          </a:p>
          <a:p>
            <a:pPr lvl="1"/>
            <a:r>
              <a:rPr lang="en-US" dirty="0"/>
              <a:t>pc &lt;- join(</a:t>
            </a:r>
            <a:r>
              <a:rPr lang="en-US" dirty="0" err="1"/>
              <a:t>claimTable</a:t>
            </a:r>
            <a:r>
              <a:rPr lang="en-US" dirty="0"/>
              <a:t>, </a:t>
            </a:r>
            <a:r>
              <a:rPr lang="en-US" dirty="0" err="1"/>
              <a:t>policyTable</a:t>
            </a:r>
            <a:r>
              <a:rPr lang="en-US" dirty="0"/>
              <a:t>, by = "</a:t>
            </a:r>
            <a:r>
              <a:rPr lang="en-US" dirty="0" err="1"/>
              <a:t>policy_id</a:t>
            </a:r>
            <a:r>
              <a:rPr lang="en-US" dirty="0"/>
              <a:t>", type = "left")</a:t>
            </a:r>
          </a:p>
          <a:p>
            <a:pPr lvl="1"/>
            <a:r>
              <a:rPr lang="en-US" dirty="0"/>
              <a:t>with(pc, …</a:t>
            </a:r>
          </a:p>
          <a:p>
            <a:pPr lvl="2"/>
            <a:r>
              <a:rPr lang="en-US" dirty="0"/>
              <a:t>w &lt;- which(is.na(</a:t>
            </a:r>
            <a:r>
              <a:rPr lang="en-US" dirty="0" err="1"/>
              <a:t>policyNumber</a:t>
            </a:r>
            <a:r>
              <a:rPr lang="en-US" dirty="0"/>
              <a:t>))</a:t>
            </a:r>
          </a:p>
          <a:p>
            <a:pPr lvl="2"/>
            <a:r>
              <a:rPr lang="en-US" dirty="0"/>
              <a:t>w &lt;- which(</a:t>
            </a:r>
            <a:r>
              <a:rPr lang="en-US" dirty="0" err="1"/>
              <a:t>claimDate</a:t>
            </a:r>
            <a:r>
              <a:rPr lang="en-US" dirty="0"/>
              <a:t> &lt; </a:t>
            </a:r>
            <a:r>
              <a:rPr lang="en-US" dirty="0" err="1"/>
              <a:t>policyEffectiveDate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 &lt;- which(</a:t>
            </a:r>
            <a:r>
              <a:rPr lang="en-US" dirty="0" err="1"/>
              <a:t>claimDate</a:t>
            </a:r>
            <a:r>
              <a:rPr lang="en-US" dirty="0"/>
              <a:t> &gt;= </a:t>
            </a:r>
            <a:r>
              <a:rPr lang="en-US" dirty="0" err="1"/>
              <a:t>policyExpirationDate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financelights.com/wp-content/uploads/2015/07/InsurancePoli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30" y="1646930"/>
            <a:ext cx="3263825" cy="14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racoroofing.com/sites/gracoroofing/uploads/images/graphics/claimfo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38" y="4014056"/>
            <a:ext cx="2934217" cy="147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5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Collaboration: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54" y="1343414"/>
            <a:ext cx="7119258" cy="474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9" y="1343414"/>
            <a:ext cx="4638562" cy="47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9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Actionable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Management always asks “What if …?”</a:t>
            </a:r>
          </a:p>
          <a:p>
            <a:r>
              <a:rPr lang="en-US" sz="3200" dirty="0"/>
              <a:t>Actuarial Standards of Practice</a:t>
            </a:r>
          </a:p>
          <a:p>
            <a:r>
              <a:rPr lang="en-US" sz="3200" dirty="0"/>
              <a:t>Higher resolution increases clarity</a:t>
            </a:r>
            <a:endParaRPr lang="en-US" sz="3000" dirty="0"/>
          </a:p>
          <a:p>
            <a:r>
              <a:rPr lang="en-US" sz="3200" dirty="0"/>
              <a:t>Visuals aid clarity</a:t>
            </a:r>
          </a:p>
        </p:txBody>
      </p:sp>
    </p:spTree>
    <p:extLst>
      <p:ext uri="{BB962C8B-B14F-4D97-AF65-F5344CB8AC3E}">
        <p14:creationId xmlns:p14="http://schemas.microsoft.com/office/powerpoint/2010/main" val="41879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What If …</a:t>
            </a:r>
          </a:p>
        </p:txBody>
      </p:sp>
      <p:pic>
        <p:nvPicPr>
          <p:cNvPr id="3074" name="Picture 2" descr="http://www.n2growth.com/blog/wp-content/uploads/2013/03/What-I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57321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ASOP 41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5087138" cy="4256863"/>
          </a:xfrm>
        </p:spPr>
        <p:txBody>
          <a:bodyPr/>
          <a:lstStyle/>
          <a:p>
            <a:r>
              <a:rPr lang="en-US" i="1" dirty="0"/>
              <a:t>In the actuarial report, the actuary should state the actuarial findings, and identify the methods, procedures, assumptions, and data used by the actuary with </a:t>
            </a:r>
            <a:r>
              <a:rPr lang="en-US" b="1" i="1" dirty="0"/>
              <a:t>sufficient clarity </a:t>
            </a:r>
            <a:r>
              <a:rPr lang="en-US" i="1" dirty="0"/>
              <a:t>that another actuary qualified in the same practice area could make an objective appraisal of the reasonableness of the actuary’s work as presented in the actuarial report.</a:t>
            </a:r>
            <a:endParaRPr lang="en-US" dirty="0"/>
          </a:p>
        </p:txBody>
      </p:sp>
      <p:pic>
        <p:nvPicPr>
          <p:cNvPr id="2052" name="Picture 4" descr="Actuarial Standards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850" y="2434965"/>
            <a:ext cx="5743575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Detailed vs Accumulated data</a:t>
            </a:r>
            <a:br>
              <a:rPr lang="en-US" dirty="0"/>
            </a:br>
            <a:r>
              <a:rPr lang="en-US" dirty="0"/>
              <a:t>The Weather Underground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25" y="1684349"/>
            <a:ext cx="9949148" cy="39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code can clearly states intent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interpolating LDF’s</a:t>
            </a:r>
          </a:p>
        </p:txBody>
      </p:sp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LDFs</a:t>
            </a:r>
            <a:br>
              <a:rPr lang="en-US"/>
            </a:br>
            <a:r>
              <a:rPr lang="en-US" sz="3200"/>
              <a:t>California </a:t>
            </a:r>
            <a:r>
              <a:rPr lang="en-US" sz="3200" dirty="0"/>
              <a:t>Workers Comp loss development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1" y="1249960"/>
            <a:ext cx="11144276" cy="5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1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“I’m a Builder, Madame”</a:t>
            </a:r>
            <a:br>
              <a:rPr lang="en-US" sz="3600" dirty="0"/>
            </a:br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</a:t>
            </a:r>
            <a:r>
              <a:rPr lang="en-US" sz="3600" i="1" dirty="0"/>
              <a:t>A Little Chaos</a:t>
            </a:r>
            <a:r>
              <a:rPr lang="en-US" sz="3600" dirty="0"/>
              <a:t>,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54" y="1651615"/>
            <a:ext cx="6362700" cy="435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6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LDF’s 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56" y="2257325"/>
            <a:ext cx="7620392" cy="3867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3304" y="1625610"/>
            <a:ext cx="981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ldfFunc</a:t>
            </a:r>
            <a:r>
              <a:rPr lang="en-US" dirty="0"/>
              <a:t> &lt;- </a:t>
            </a:r>
            <a:r>
              <a:rPr lang="en-US" dirty="0" err="1"/>
              <a:t>splinefun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(0, 60, by = 12), c(0, 1/3.373, 1/1.72, 1/1.365, 1/1.225, 1/1.154))</a:t>
            </a:r>
          </a:p>
        </p:txBody>
      </p:sp>
    </p:spTree>
    <p:extLst>
      <p:ext uri="{BB962C8B-B14F-4D97-AF65-F5344CB8AC3E}">
        <p14:creationId xmlns:p14="http://schemas.microsoft.com/office/powerpoint/2010/main" val="515991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“Bell Curves”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085" y="1249960"/>
            <a:ext cx="7564591" cy="5376634"/>
          </a:xfrm>
        </p:spPr>
      </p:pic>
    </p:spTree>
    <p:extLst>
      <p:ext uri="{BB962C8B-B14F-4D97-AF65-F5344CB8AC3E}">
        <p14:creationId xmlns:p14="http://schemas.microsoft.com/office/powerpoint/2010/main" val="59799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0077" y="2222287"/>
            <a:ext cx="3725558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1567" y="865187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47188"/>
            <a:ext cx="11003079" cy="1002471"/>
          </a:xfrm>
        </p:spPr>
        <p:txBody>
          <a:bodyPr/>
          <a:lstStyle/>
          <a:p>
            <a:r>
              <a:rPr lang="en-US" dirty="0"/>
              <a:t>I must confess to being a </a:t>
            </a:r>
            <a:r>
              <a:rPr lang="en-US"/>
              <a:t>clay kicker myself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The Gardens of Versailles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70" y="1657050"/>
            <a:ext cx="6492003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0"/>
            <a:ext cx="10571998" cy="1300294"/>
          </a:xfrm>
        </p:spPr>
        <p:txBody>
          <a:bodyPr/>
          <a:lstStyle/>
          <a:p>
            <a:pPr algn="ctr"/>
            <a:r>
              <a:rPr lang="en-US" sz="3600" dirty="0"/>
              <a:t>“I must confess to being a clay kicker myself” Passion is in our nature, </a:t>
            </a:r>
            <a:r>
              <a:rPr lang="en-US" sz="3200" i="1" dirty="0"/>
              <a:t>A Little Chaos</a:t>
            </a:r>
            <a:r>
              <a:rPr lang="en-US" sz="3200" dirty="0"/>
              <a:t>, 2014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1" y="1784641"/>
            <a:ext cx="8020813" cy="4476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" y="1784641"/>
            <a:ext cx="2984205" cy="44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6"/>
            <a:ext cx="10554574" cy="1334211"/>
          </a:xfrm>
        </p:spPr>
        <p:txBody>
          <a:bodyPr>
            <a:normAutofit/>
          </a:bodyPr>
          <a:lstStyle/>
          <a:p>
            <a:r>
              <a:rPr lang="en-US" sz="2400" dirty="0"/>
              <a:t>A handheld device that aids in accomplishing a task</a:t>
            </a:r>
          </a:p>
          <a:p>
            <a:r>
              <a:rPr lang="en-US" sz="2400" dirty="0"/>
              <a:t>An apparatus used in the practice of a vocation or profession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8" y="2873107"/>
            <a:ext cx="3021734" cy="32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115217" y="3345585"/>
            <a:ext cx="1888490" cy="2510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36178">
            <a:off x="7487045" y="3398284"/>
            <a:ext cx="3886241" cy="1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“R Environment” is a collection of tools for the builder analyst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564696"/>
            <a:ext cx="152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046" y="2205084"/>
            <a:ext cx="1905098" cy="64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63" y="2594483"/>
            <a:ext cx="6572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940" y="2150306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249" y="3707696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987" y="1940401"/>
            <a:ext cx="429895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8940" y="2846467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2854" y="3957440"/>
            <a:ext cx="2282160" cy="146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2702" y="559083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5797" y="4442974"/>
            <a:ext cx="28194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0134" y="4530550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6733" y="5314823"/>
            <a:ext cx="2714625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Analysis to Senior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Can you articulate the problem</a:t>
            </a:r>
          </a:p>
          <a:p>
            <a:r>
              <a:rPr lang="en-US" sz="2800" dirty="0"/>
              <a:t>Confidence</a:t>
            </a:r>
          </a:p>
          <a:p>
            <a:pPr lvl="1"/>
            <a:r>
              <a:rPr lang="en-US" sz="2400" dirty="0"/>
              <a:t>Can you model a solution with conviction</a:t>
            </a:r>
          </a:p>
          <a:p>
            <a:r>
              <a:rPr lang="en-US" sz="2800" dirty="0"/>
              <a:t>Clarity</a:t>
            </a:r>
          </a:p>
          <a:p>
            <a:pPr lvl="1"/>
            <a:r>
              <a:rPr lang="en-US" sz="2400" dirty="0"/>
              <a:t>Is your message actionable</a:t>
            </a:r>
          </a:p>
        </p:txBody>
      </p:sp>
    </p:spTree>
    <p:extLst>
      <p:ext uri="{BB962C8B-B14F-4D97-AF65-F5344CB8AC3E}">
        <p14:creationId xmlns:p14="http://schemas.microsoft.com/office/powerpoint/2010/main" val="69239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0" y="2875817"/>
            <a:ext cx="620712" cy="53627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http://www.iso.org/iso/2012_iso-logo_pr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0366"/>
            <a:ext cx="1101725" cy="10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5"/>
            <a:ext cx="8788400" cy="4256863"/>
          </a:xfrm>
        </p:spPr>
        <p:txBody>
          <a:bodyPr>
            <a:normAutofit/>
          </a:bodyPr>
          <a:lstStyle/>
          <a:p>
            <a:r>
              <a:rPr lang="en-US" dirty="0"/>
              <a:t>The circumstances that form the setting for an event, statement, or idea, </a:t>
            </a:r>
            <a:br>
              <a:rPr lang="en-US" dirty="0"/>
            </a:br>
            <a:r>
              <a:rPr lang="en-US" dirty="0"/>
              <a:t>and </a:t>
            </a:r>
            <a:r>
              <a:rPr lang="en-US" u="sng" dirty="0"/>
              <a:t>in terms of which </a:t>
            </a:r>
            <a:r>
              <a:rPr lang="en-US" dirty="0"/>
              <a:t>it can be fully understood and assessed</a:t>
            </a:r>
          </a:p>
          <a:p>
            <a:r>
              <a:rPr lang="en-US" dirty="0"/>
              <a:t>Spreadsheets can quickly prototype an event, statement, or idea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off’s</a:t>
            </a:r>
            <a:r>
              <a:rPr lang="en-US" dirty="0"/>
              <a:t> vs repetitive analyses		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Does your tool conform to International standards</a:t>
            </a:r>
          </a:p>
          <a:p>
            <a:r>
              <a:rPr lang="en-US" dirty="0"/>
              <a:t>Documentation and reproducible research</a:t>
            </a:r>
          </a:p>
          <a:p>
            <a:pPr lvl="1"/>
            <a:r>
              <a:rPr lang="en-US" dirty="0" err="1"/>
              <a:t>Rmarkdown</a:t>
            </a:r>
            <a:endParaRPr lang="en-US" dirty="0"/>
          </a:p>
        </p:txBody>
      </p:sp>
      <p:pic>
        <p:nvPicPr>
          <p:cNvPr id="4100" name="Picture 4" descr="http://static1.squarespace.com/static/4f5694c424aca8d4f8e69194/t/531b874ce4b0c39be0c9fa07/1394313616262/Miracle+Occurs+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43" y="2552700"/>
            <a:ext cx="3689169" cy="38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 the ambiguous terms in the following statement:</a:t>
            </a:r>
          </a:p>
          <a:p>
            <a:pPr lvl="1"/>
            <a:r>
              <a:rPr lang="en-US" sz="2800" dirty="0"/>
              <a:t>The value of incurred loss as of 2015-12-31 is ₤1 million</a:t>
            </a:r>
          </a:p>
          <a:p>
            <a:r>
              <a:rPr lang="en-US" sz="3200" dirty="0"/>
              <a:t>We all speak a different language … sometimes even when we are speaking the same language</a:t>
            </a:r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3417</TotalTime>
  <Words>740</Words>
  <Application>Microsoft Office PowerPoint</Application>
  <PresentationFormat>Widescreen</PresentationFormat>
  <Paragraphs>115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2</vt:lpstr>
      <vt:lpstr>Quotable</vt:lpstr>
      <vt:lpstr>The R environment and the Three C’s</vt:lpstr>
      <vt:lpstr>“I’m a Builder, Madame” André Le Nôtre, A Little Chaos, 2014</vt:lpstr>
      <vt:lpstr>André Le Nôtre, The Gardens of Versailles</vt:lpstr>
      <vt:lpstr>“I must confess to being a clay kicker myself” Passion is in our nature, A Little Chaos, 2014</vt:lpstr>
      <vt:lpstr>What is a tool?</vt:lpstr>
      <vt:lpstr>The “R Environment” is a collection of tools for the builder analyst</vt:lpstr>
      <vt:lpstr>Selling Analysis to Senior Management</vt:lpstr>
      <vt:lpstr>Context</vt:lpstr>
      <vt:lpstr>Context: examples</vt:lpstr>
      <vt:lpstr>Sabine de Barra advises the King</vt:lpstr>
      <vt:lpstr>Confidence</vt:lpstr>
      <vt:lpstr>Confidence: data quality examples</vt:lpstr>
      <vt:lpstr>Collaboration: Github</vt:lpstr>
      <vt:lpstr>Clarity: Actionable Analysis</vt:lpstr>
      <vt:lpstr>Clarity: What If …</vt:lpstr>
      <vt:lpstr>Clarity: ASOP 41</vt:lpstr>
      <vt:lpstr>Clarity: Detailed vs Accumulated data The Weather Underground</vt:lpstr>
      <vt:lpstr>Clarity: code can clearly states intent</vt:lpstr>
      <vt:lpstr>Interpolating LDFs California Workers Comp loss development factors</vt:lpstr>
      <vt:lpstr>Interpolating LDF’s (cont.)</vt:lpstr>
      <vt:lpstr>“Bell Curves”</vt:lpstr>
      <vt:lpstr>I must confess to being a clay kicker myself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95</cp:revision>
  <cp:lastPrinted>2016-07-07T04:31:18Z</cp:lastPrinted>
  <dcterms:created xsi:type="dcterms:W3CDTF">2016-06-22T19:03:15Z</dcterms:created>
  <dcterms:modified xsi:type="dcterms:W3CDTF">2016-07-07T17:14:23Z</dcterms:modified>
</cp:coreProperties>
</file>